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4" r:id="rId2"/>
    <p:sldId id="298" r:id="rId3"/>
    <p:sldId id="306" r:id="rId4"/>
    <p:sldId id="307" r:id="rId5"/>
    <p:sldId id="308" r:id="rId6"/>
    <p:sldId id="304" r:id="rId7"/>
    <p:sldId id="309" r:id="rId8"/>
    <p:sldId id="310" r:id="rId9"/>
    <p:sldId id="311" r:id="rId10"/>
    <p:sldId id="312" r:id="rId11"/>
  </p:sldIdLst>
  <p:sldSz cx="12192000" cy="6858000"/>
  <p:notesSz cx="6797675" cy="9874250"/>
  <p:embeddedFontLst>
    <p:embeddedFont>
      <p:font typeface="나눔스퀘어_ac 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에스코어 드림 5 Medium" panose="020B0503030302020204" pitchFamily="34" charset="-127"/>
      <p:regular r:id="rId17"/>
    </p:embeddedFont>
    <p:embeddedFont>
      <p:font typeface="에스코어 드림 6 Bold" panose="020B07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A5E"/>
    <a:srgbClr val="3C405C"/>
    <a:srgbClr val="F3CC8E"/>
    <a:srgbClr val="F5F1DE"/>
    <a:srgbClr val="DA571E"/>
    <a:srgbClr val="0071BD"/>
    <a:srgbClr val="DFF1F5"/>
    <a:srgbClr val="F0DFF5"/>
    <a:srgbClr val="81B39A"/>
    <a:srgbClr val="3C4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5785" autoAdjust="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37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3B63A89-769A-1619-EF21-9E8774A16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53EBA2-E111-1D7E-C7D1-3DE807B737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7B50-2F10-474A-A2BD-CFA383B4448E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1FE3EE-D5B1-3DCB-C43E-8456195916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725149-CF79-8F0B-1F00-466485D3DA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0FADB-0685-4947-81EF-26E123037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28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A7279-656D-44CD-A6AC-BF8B110E9D79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7F00B-B090-4DA1-AF75-328D4830B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1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A2F2-729A-1527-95FF-5D834D34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96AB65-3E44-21C7-B93E-1F974F3F6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576606-C7F8-D412-5466-65E0C3A62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45A28-B052-96AB-D7E8-0C736A2CE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4DBDE-80F8-E336-4CAD-B5D8A2AF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F6E8C1-E7CF-04F7-5192-375FAF19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79D5F0-7084-3B8F-6FEA-AE9E4BBBA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3291E-4173-DF3E-64C6-9A96736F0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0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92A65-1D30-44FC-6008-462FF9A2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A31265-A839-0F4C-97AF-AA7D0B8B7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1FB118-D17D-1A86-FF9F-0429B5B1D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C59F3-A0C6-59F2-D113-CCD5A8CDB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1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E140-FC3E-1082-277C-F72600F2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1F3A44-5501-B19F-8DCE-28F1E007F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0DA49C-F28B-7974-CF25-2424DCE74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6544C-8686-A262-515A-F307FC8072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64CD-ACE7-3A7D-19FA-8AA5F9B3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86FB30-5E0A-3DBD-0803-8C0ED9A4B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7DA757-085F-AC08-7B17-F19750D19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84B9E-B5B7-1C66-AA74-9140CDD76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9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368DE-EAC9-66FA-42F8-DF17B56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2E8D54-B04F-2DE7-1AEC-7101635A5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CE4AF-CA62-A03D-872F-16FE200FE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4C99A-BC63-B3DB-E8BF-D3394BC3E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8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897A-A7A3-2286-497C-7208C073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1A3E1B-D26F-D2AB-8571-7F063D9A8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6037A4-BCF7-548F-5035-0F043B8E6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6E44D-7059-3205-CB3B-6A2016C4E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2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4315-718E-3FE4-F715-ACE480A7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37FC6-5A7D-AA5A-EB35-AAA65E99C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E41996-D796-8334-178B-B351684FE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ED213D-589F-0FDA-73E5-8CBBE3730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0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8D1B-55F0-A419-D500-ACAB4DA4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789BC-1B7D-E3F0-1539-9BA484270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4B0E8-CC7A-02B2-93D5-365E936DF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CD0D29-519F-B4D3-2B69-95DC1D505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1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C4BAB-D1BA-02F5-578D-6E77CBA62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10E2E2-2323-C225-A162-782E97D64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6FB643-240E-1ABF-6DEF-999DAD26B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07729-FA05-5961-B13F-1EFD80EDA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7F00B-B090-4DA1-AF75-328D4830B3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3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9178D-7AD3-84FB-78B9-D4FDE762B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A5B449-E57B-D166-EA51-9D9FA1A1E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603D8-DB4B-C44C-2AD4-9D28757D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05CE-37EF-4989-B2A2-E8B266600748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F0DE75-61CD-67F5-8FCB-3A617B2E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00AEE-C69C-44D7-98E6-33AB0991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E6416-5C43-FB0F-92A6-FE80FD9F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FE65D6-D7C3-6E74-484D-ACF5D376D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0F36D-D2C9-0CC8-9380-83CCED74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0C4F6-6F50-433B-B6BF-BA83085891D2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D3A81-7214-5FD5-F2E4-4DEB5716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4C562-AAF5-F141-E59D-A02674E4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83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6D721-E6BD-C1F3-AB61-4B804B1DA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73F5C5-D65B-84C9-14AF-7BE17D217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04F8F-F89B-CB35-0758-38D5573A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1F7A-A733-4534-9F9A-3542467D59D4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CEB8B-E260-E3D0-9769-7AF12CBD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0921-1BB1-E0B2-F0DF-C1125F78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1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412B368-66FB-3629-E40E-2C171812595D}"/>
              </a:ext>
            </a:extLst>
          </p:cNvPr>
          <p:cNvSpPr/>
          <p:nvPr userDrawn="1"/>
        </p:nvSpPr>
        <p:spPr>
          <a:xfrm>
            <a:off x="0" y="6387152"/>
            <a:ext cx="12192000" cy="470848"/>
          </a:xfrm>
          <a:prstGeom prst="rect">
            <a:avLst/>
          </a:prstGeom>
          <a:solidFill>
            <a:srgbClr val="3C4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04DDE6-7C16-0BCB-9D0C-A78968FB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1450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C405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581FC-2524-393A-013A-07786BAD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50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C405C"/>
                </a:solidFill>
              </a:defRPr>
            </a:lvl1pPr>
            <a:lvl2pPr>
              <a:defRPr sz="1800">
                <a:solidFill>
                  <a:srgbClr val="3C405C"/>
                </a:solidFill>
              </a:defRPr>
            </a:lvl2pPr>
            <a:lvl3pPr>
              <a:defRPr sz="1600">
                <a:solidFill>
                  <a:srgbClr val="3C405C"/>
                </a:solidFill>
              </a:defRPr>
            </a:lvl3pPr>
            <a:lvl4pPr>
              <a:defRPr sz="1400">
                <a:solidFill>
                  <a:srgbClr val="3C405C"/>
                </a:solidFill>
              </a:defRPr>
            </a:lvl4pPr>
            <a:lvl5pPr>
              <a:defRPr sz="1400">
                <a:solidFill>
                  <a:srgbClr val="3C405C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C49B55-9488-6937-EC89-EB13F699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8DAD-D227-4CCB-A5ED-B164B11C2182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1F3F5-0073-6871-F7D5-E0755E55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C5DE9-0E65-240B-9D25-65A70D20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073" y="6442610"/>
            <a:ext cx="2743200" cy="365125"/>
          </a:xfrm>
        </p:spPr>
        <p:txBody>
          <a:bodyPr/>
          <a:lstStyle>
            <a:lvl1pPr>
              <a:defRPr>
                <a:solidFill>
                  <a:srgbClr val="F5F1DE"/>
                </a:solidFill>
              </a:defRPr>
            </a:lvl1pPr>
          </a:lstStyle>
          <a:p>
            <a:fld id="{5AE28283-F465-4937-ADA9-D758E086B1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67B2F0F-1435-1171-3E5F-07FDE02948FF}"/>
              </a:ext>
            </a:extLst>
          </p:cNvPr>
          <p:cNvCxnSpPr>
            <a:cxnSpLocks/>
          </p:cNvCxnSpPr>
          <p:nvPr userDrawn="1"/>
        </p:nvCxnSpPr>
        <p:spPr>
          <a:xfrm>
            <a:off x="0" y="1163782"/>
            <a:ext cx="6452755" cy="0"/>
          </a:xfrm>
          <a:prstGeom prst="line">
            <a:avLst/>
          </a:prstGeom>
          <a:ln w="25400">
            <a:solidFill>
              <a:srgbClr val="3C4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EBB47FB-AB81-1FC2-347D-22F179BBCD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84" y="5395717"/>
            <a:ext cx="2472416" cy="991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8C265F-9082-A0ED-3404-437FC4F031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9" t="11206" r="26329" b="58256"/>
          <a:stretch>
            <a:fillRect/>
          </a:stretch>
        </p:blipFill>
        <p:spPr>
          <a:xfrm>
            <a:off x="11404600" y="74901"/>
            <a:ext cx="770743" cy="7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9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030E7-FC4B-FAE6-B5E8-CA1448BA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0B5FA8-AB24-7144-35FA-3A840F281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316FE-EA21-1560-38DD-5605F952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403F-6878-4009-B839-423E178C0BC9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74110-1C1B-CD8C-9FE8-C457AD7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13774-B396-B0E3-87D6-B16A545C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3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74453-F8AC-1527-7A21-138C40EE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FF8B1-1C0D-33A9-8399-74FB2BB30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CC97D7-D180-4F5F-FEEB-713DA1325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308F4-491F-760A-E4FE-57E4BED8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5F33-06F7-4868-B6F1-0680097FCC95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3D796B-3C5D-0232-7645-18E0C4E6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08CEAB-05B1-0109-3DD4-D9105A5A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7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81F02-081B-4589-C58B-26F178D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2C9E70-BC88-F77E-CEF0-12CB09C36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719F5-917D-4134-7829-8B0F9FC77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DDF537-10A6-527D-946E-4EE7D5F88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23385B-41C1-E79D-34F1-1B6CD622E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A4D67-5207-1EB3-B311-36F3CE28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B547-726A-4F8C-9DC0-BF2A9A845BC8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6ACBC9-E6BB-C025-30F5-91991553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83C9A3-09F1-2A36-39A9-E83A598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7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CA3D3-7335-E64E-74E1-026484C6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E2C54-0781-C6BC-C1E7-EFBA895E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51E2-21EA-410A-B7B4-B24F29433729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706B05-AF09-5D2F-2E85-56FE5591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641FCB-B87E-3E7D-366F-9D6BCCAE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1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67DC0E-12A5-F751-F148-B853C93E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ACF3-5598-4541-A850-47C4AAC2CC0C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3E8D9D-92EE-B929-86B8-152F572D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84BCC9-36DD-71FE-D85F-ED7043B7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2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0AE3C-6F59-2EA4-1DC9-12CD2BA7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C1EEC-4889-950D-128E-990C02C31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0ABA4-0A6E-9EA0-9345-3D5EFEE2F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04519-DF78-3A4D-2176-3F831325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7E58-1919-48CC-96AB-1D6ED1348D59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1E932-8B8D-C507-9D8C-B8CE0791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2BBBE-A427-0BE0-58A0-1161F159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6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2A69-BB1E-F89B-CD92-DB5FDCBC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207018-3E5B-1FCA-DE88-0E5F85B86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EC9702-A896-622C-1C68-2644BA770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AAE8D-E4A2-AAD3-79DA-DE109CC9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BF6C-E4E9-4116-86A8-D613F33E8B7C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43E17-E71C-AD65-DC62-CC4F46BC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0D2B9-D916-E9DE-A5D3-C6882F0C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0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213428-24AE-6A36-4247-E589A9E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6BD4B-C280-B617-39AD-1C895704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3AB1B-682B-E7C3-C1A4-6B2187A51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BB512-C0C4-4EC5-8716-0F76C994867E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3A259-E3B5-584A-D9C8-A2CAA50EA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42E82-62AF-0F3D-5D12-0EF283F09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8283-F465-4937-ADA9-D758E086B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0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0E038-03F3-DFC0-1A55-9652184C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4E36-69CD-D812-60F5-02D603B84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00" y="878296"/>
            <a:ext cx="9255284" cy="2045014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dirty="0">
                <a:solidFill>
                  <a:srgbClr val="81B39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ERP with </a:t>
            </a:r>
            <a:r>
              <a:rPr lang="en-US" altLang="ko-KR" sz="4400" dirty="0" err="1">
                <a:solidFill>
                  <a:srgbClr val="81B39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openvibe</a:t>
            </a:r>
            <a:endParaRPr lang="ko-KR" altLang="en-US" sz="4400" dirty="0">
              <a:solidFill>
                <a:srgbClr val="81B39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166118-58B6-7800-BDFE-49706D7A7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00" y="3147010"/>
            <a:ext cx="10207417" cy="2330153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BCI LAB</a:t>
            </a:r>
          </a:p>
          <a:p>
            <a:pPr algn="l"/>
            <a:r>
              <a:rPr lang="en-US" altLang="ko-KR" sz="1800" dirty="0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2025.08.11</a:t>
            </a:r>
          </a:p>
          <a:p>
            <a:pPr algn="l"/>
            <a:r>
              <a:rPr lang="en-US" altLang="ko-KR" sz="1800" dirty="0" err="1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Yeeun</a:t>
            </a:r>
            <a:r>
              <a:rPr lang="en-US" altLang="ko-KR" sz="1800" dirty="0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Lee</a:t>
            </a:r>
          </a:p>
          <a:p>
            <a:pPr algn="l"/>
            <a:endParaRPr lang="en-US" altLang="ko-KR" sz="1800" dirty="0">
              <a:solidFill>
                <a:srgbClr val="3C405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A0617-8ACD-0B5E-20B9-B3F29665607C}"/>
              </a:ext>
            </a:extLst>
          </p:cNvPr>
          <p:cNvSpPr/>
          <p:nvPr/>
        </p:nvSpPr>
        <p:spPr>
          <a:xfrm>
            <a:off x="0" y="6387152"/>
            <a:ext cx="12192000" cy="470848"/>
          </a:xfrm>
          <a:prstGeom prst="rect">
            <a:avLst/>
          </a:prstGeom>
          <a:solidFill>
            <a:srgbClr val="3C4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1891A2-2C22-E090-159F-CFF1E69D0DB5}"/>
              </a:ext>
            </a:extLst>
          </p:cNvPr>
          <p:cNvCxnSpPr>
            <a:cxnSpLocks/>
          </p:cNvCxnSpPr>
          <p:nvPr/>
        </p:nvCxnSpPr>
        <p:spPr>
          <a:xfrm>
            <a:off x="464300" y="602485"/>
            <a:ext cx="6662056" cy="0"/>
          </a:xfrm>
          <a:prstGeom prst="line">
            <a:avLst/>
          </a:prstGeom>
          <a:ln w="22225">
            <a:solidFill>
              <a:srgbClr val="343F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008A10C-FEBB-C3D1-9B05-C5DB66CA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84" y="5395717"/>
            <a:ext cx="2472416" cy="991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5A4C28-62EC-B1BF-C414-9C6B9D8C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3045"/>
          <a:stretch/>
        </p:blipFill>
        <p:spPr>
          <a:xfrm>
            <a:off x="7401021" y="5555775"/>
            <a:ext cx="2318563" cy="67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B7DC1-544F-5EBD-EA71-0124C1D4DA6C}"/>
              </a:ext>
            </a:extLst>
          </p:cNvPr>
          <p:cNvSpPr txBox="1"/>
          <p:nvPr/>
        </p:nvSpPr>
        <p:spPr>
          <a:xfrm>
            <a:off x="367545" y="285264"/>
            <a:ext cx="6933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2025 </a:t>
            </a:r>
            <a:r>
              <a:rPr lang="ko-KR" altLang="en-US" dirty="0">
                <a:solidFill>
                  <a:srgbClr val="3C405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뇌파스쿨</a:t>
            </a:r>
            <a:endParaRPr lang="en-US" altLang="ko-KR" dirty="0">
              <a:solidFill>
                <a:srgbClr val="3C405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BBD7-1BE9-4381-9896-13685DF7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465B3-390D-82FB-C638-F6ED9716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48D2D-3B16-1B04-EB6F-DC690475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n-ea"/>
              </a:rPr>
              <a:t>Matlab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erp_analysis_with_eeglab.m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en-US" altLang="ko-KR" dirty="0">
                <a:latin typeface="+mn-ea"/>
              </a:rPr>
              <a:t>Compare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ERP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94170-952F-7A1C-3C63-C6CE429E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653EB-07E6-AD14-80BC-6D693F71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84" y="5395717"/>
            <a:ext cx="2472416" cy="991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3EE4BB-7301-EAB0-C21C-46BD1897E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384872"/>
            <a:ext cx="6410325" cy="34455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5560AC-4036-33C1-A876-E040C2067992}"/>
              </a:ext>
            </a:extLst>
          </p:cNvPr>
          <p:cNvSpPr/>
          <p:nvPr/>
        </p:nvSpPr>
        <p:spPr>
          <a:xfrm>
            <a:off x="4987608" y="3948203"/>
            <a:ext cx="460692" cy="46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3DD1F-6764-25E4-1B22-96DEB49993B5}"/>
              </a:ext>
            </a:extLst>
          </p:cNvPr>
          <p:cNvSpPr txBox="1"/>
          <p:nvPr/>
        </p:nvSpPr>
        <p:spPr>
          <a:xfrm>
            <a:off x="5493427" y="4040743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원하는 채널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7DB680-0EA5-C26F-2DD7-7C3B01511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391" y="2996684"/>
            <a:ext cx="4292122" cy="245745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52CA5F6-3358-715D-EAFD-12A7A99E3FD8}"/>
              </a:ext>
            </a:extLst>
          </p:cNvPr>
          <p:cNvSpPr/>
          <p:nvPr/>
        </p:nvSpPr>
        <p:spPr>
          <a:xfrm>
            <a:off x="7486650" y="4088597"/>
            <a:ext cx="322741" cy="302428"/>
          </a:xfrm>
          <a:prstGeom prst="rightArrow">
            <a:avLst/>
          </a:prstGeom>
          <a:solidFill>
            <a:srgbClr val="E37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65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C8396-E106-72EA-F8B0-87CF653B1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EC49A-72DC-B49B-2F98-BAE61941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ERP paradigm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C167B-A417-EE14-9F99-AAC2169C3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Stimulations : 3 types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자극 표시 시간 </a:t>
            </a:r>
            <a:r>
              <a:rPr lang="en-US" altLang="ko-KR" dirty="0">
                <a:latin typeface="+mn-ea"/>
              </a:rPr>
              <a:t>: 200ms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자극 간 간격</a:t>
            </a:r>
            <a:r>
              <a:rPr lang="en-US" altLang="ko-KR" dirty="0">
                <a:latin typeface="+mn-ea"/>
              </a:rPr>
              <a:t>(ISI): 800ms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자극 별 자극 횟수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각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회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총 자극 횟수 </a:t>
            </a:r>
            <a:r>
              <a:rPr lang="en-US" altLang="ko-KR" dirty="0">
                <a:latin typeface="+mn-ea"/>
              </a:rPr>
              <a:t>: 180</a:t>
            </a:r>
            <a:r>
              <a:rPr lang="ko-KR" altLang="en-US" dirty="0">
                <a:latin typeface="+mn-ea"/>
              </a:rPr>
              <a:t>회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실험 시간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분</a:t>
            </a: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43A01-F5B7-9A02-AFC7-70CC9EE8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2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895995"/>
              </p:ext>
            </p:extLst>
          </p:nvPr>
        </p:nvGraphicFramePr>
        <p:xfrm>
          <a:off x="5190169" y="2370318"/>
          <a:ext cx="53162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625">
                  <a:extLst>
                    <a:ext uri="{9D8B030D-6E8A-4147-A177-3AD203B41FA5}">
                      <a16:colId xmlns:a16="http://schemas.microsoft.com/office/drawing/2014/main" val="157527700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2367310613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2822332724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1226033992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3362553838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3361250452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943946523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1232954924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82330069"/>
                    </a:ext>
                  </a:extLst>
                </a:gridCol>
                <a:gridCol w="531625">
                  <a:extLst>
                    <a:ext uri="{9D8B030D-6E8A-4147-A177-3AD203B41FA5}">
                      <a16:colId xmlns:a16="http://schemas.microsoft.com/office/drawing/2014/main" val="3118175233"/>
                    </a:ext>
                  </a:extLst>
                </a:gridCol>
              </a:tblGrid>
              <a:tr h="3327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C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C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866201"/>
                  </a:ext>
                </a:extLst>
              </a:tr>
              <a:tr h="3327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C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C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4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65604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83854" y="313274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200ms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2129" y="313274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400ms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68680" y="2551412"/>
            <a:ext cx="1037463" cy="369332"/>
          </a:xfrm>
          <a:prstGeom prst="rect">
            <a:avLst/>
          </a:prstGeom>
          <a:solidFill>
            <a:srgbClr val="F3CC8E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자극 제시</a:t>
            </a:r>
          </a:p>
        </p:txBody>
      </p:sp>
      <p:sp>
        <p:nvSpPr>
          <p:cNvPr id="14" name="오른쪽 대괄호 13"/>
          <p:cNvSpPr/>
          <p:nvPr/>
        </p:nvSpPr>
        <p:spPr>
          <a:xfrm rot="16200000">
            <a:off x="7668354" y="-545121"/>
            <a:ext cx="359884" cy="5316251"/>
          </a:xfrm>
          <a:prstGeom prst="rightBracket">
            <a:avLst>
              <a:gd name="adj" fmla="val 513436"/>
            </a:avLst>
          </a:prstGeom>
          <a:ln>
            <a:solidFill>
              <a:srgbClr val="E37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441774" y="1766133"/>
            <a:ext cx="8130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 trial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1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E7738-8E78-7D87-DBAC-E3CFE978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5B995-FB3F-0547-1695-1826C411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ERP paradigm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B7B0F-F41D-1C72-ACD2-CF3B7571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준비화면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8DB88-2190-5C38-357B-540A2C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5EBEE8-CA58-D599-8792-4391C57F2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95501"/>
            <a:ext cx="7200000" cy="405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E97A-83A7-2FB1-E118-F36CF8C7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EFE50-9A46-0C8B-489F-A4551818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ERP paradigm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E4C07-1BE8-4ED5-FFAD-13D26FBD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자극화면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68050-1F9C-D8B5-44C5-33444C75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347682-2C9F-EC7C-B105-CB292237C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125" y="2415606"/>
            <a:ext cx="3600000" cy="2026788"/>
          </a:xfrm>
          <a:prstGeom prst="rect">
            <a:avLst/>
          </a:prstGeom>
        </p:spPr>
      </p:pic>
      <p:pic>
        <p:nvPicPr>
          <p:cNvPr id="8" name="그림 7" descr="스크린샷, 그래픽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558425-93AE-B559-596D-3B16F1BBA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5" y="2415606"/>
            <a:ext cx="3600000" cy="2026788"/>
          </a:xfrm>
          <a:prstGeom prst="rect">
            <a:avLst/>
          </a:prstGeom>
        </p:spPr>
      </p:pic>
      <p:pic>
        <p:nvPicPr>
          <p:cNvPr id="10" name="그림 9" descr="달, 천체, 천문학 이벤트, 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B8D088-34D3-67F5-A777-64B2D2CE6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415606"/>
            <a:ext cx="3600000" cy="20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6F5C-2CFB-C90B-E56B-9C26D08C0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3B110-5E18-9735-D529-EF55A818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en-US" altLang="ko-KR" dirty="0" err="1"/>
              <a:t>openVibe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C0507-5A92-5D25-ECDA-69AF54A8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실행하기 </a:t>
            </a:r>
            <a:r>
              <a:rPr lang="en-US" altLang="ko-KR" dirty="0">
                <a:latin typeface="+mn-ea"/>
              </a:rPr>
              <a:t>(Designer, erp_record.xml)</a:t>
            </a:r>
          </a:p>
          <a:p>
            <a:pPr lvl="1"/>
            <a:r>
              <a:rPr lang="ko-KR" altLang="en-US" dirty="0">
                <a:latin typeface="+mn-ea"/>
              </a:rPr>
              <a:t>경로 설정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박스 더블 클릭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GDF file writer: .</a:t>
            </a:r>
            <a:r>
              <a:rPr lang="en-US" altLang="ko-KR" dirty="0" err="1">
                <a:latin typeface="+mn-ea"/>
              </a:rPr>
              <a:t>gdf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저장 파일 경로 설정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절대 경로 추천</a:t>
            </a:r>
            <a:r>
              <a:rPr lang="en-US" altLang="ko-KR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Timeline generator: </a:t>
            </a:r>
            <a:r>
              <a:rPr lang="en-US" altLang="ko-KR" dirty="0" err="1">
                <a:latin typeface="+mn-ea"/>
              </a:rPr>
              <a:t>lua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경로 설정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Display cue image: </a:t>
            </a:r>
            <a:r>
              <a:rPr lang="ko-KR" altLang="en-US" dirty="0">
                <a:latin typeface="+mn-ea"/>
              </a:rPr>
              <a:t>첨부된 자극 이미지 경로 설정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절대 경로 추천</a:t>
            </a:r>
            <a:r>
              <a:rPr lang="en-US" altLang="ko-KR" dirty="0">
                <a:latin typeface="+mn-ea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77088-AAEC-5116-8F70-E8B7BA6E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5ADC91-39FD-FA7C-2112-4E156AFE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439" y="3189507"/>
            <a:ext cx="5988706" cy="30108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1E1C70-5C79-4D93-C1EE-630513A69AB6}"/>
              </a:ext>
            </a:extLst>
          </p:cNvPr>
          <p:cNvSpPr/>
          <p:nvPr/>
        </p:nvSpPr>
        <p:spPr>
          <a:xfrm>
            <a:off x="3996964" y="5251908"/>
            <a:ext cx="697584" cy="38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2FD028-0A83-EDDD-423B-67E354C282AC}"/>
              </a:ext>
            </a:extLst>
          </p:cNvPr>
          <p:cNvSpPr/>
          <p:nvPr/>
        </p:nvSpPr>
        <p:spPr>
          <a:xfrm>
            <a:off x="6562626" y="4188250"/>
            <a:ext cx="846843" cy="38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D4071-870E-BC5A-9BF3-30F6857A6C11}"/>
              </a:ext>
            </a:extLst>
          </p:cNvPr>
          <p:cNvSpPr/>
          <p:nvPr/>
        </p:nvSpPr>
        <p:spPr>
          <a:xfrm>
            <a:off x="6562626" y="3661699"/>
            <a:ext cx="846843" cy="38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2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64A4-F274-098E-450F-76DD2594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B0C97-0AE3-3985-09B7-2BF29C98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D7BE-9552-90AE-9A4C-A0932870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각 자극 별 이벤트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8C6BC-EDC9-2349-2B16-DF949D25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1141321-B8A8-3E8A-2538-B5A6D5C9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77430"/>
              </p:ext>
            </p:extLst>
          </p:nvPr>
        </p:nvGraphicFramePr>
        <p:xfrm>
          <a:off x="876300" y="2083826"/>
          <a:ext cx="44345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629">
                  <a:extLst>
                    <a:ext uri="{9D8B030D-6E8A-4147-A177-3AD203B41FA5}">
                      <a16:colId xmlns:a16="http://schemas.microsoft.com/office/drawing/2014/main" val="63865185"/>
                    </a:ext>
                  </a:extLst>
                </a:gridCol>
                <a:gridCol w="2073897">
                  <a:extLst>
                    <a:ext uri="{9D8B030D-6E8A-4147-A177-3AD203B41FA5}">
                      <a16:colId xmlns:a16="http://schemas.microsoft.com/office/drawing/2014/main" val="1565954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endParaRPr lang="ko-KR" altLang="en-US" dirty="0"/>
                    </a:p>
                  </a:txBody>
                  <a:tcPr>
                    <a:solidFill>
                      <a:srgbClr val="3C40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Event number</a:t>
                      </a:r>
                      <a:endParaRPr lang="ko-KR" altLang="en-US" dirty="0"/>
                    </a:p>
                  </a:txBody>
                  <a:tcPr>
                    <a:solidFill>
                      <a:srgbClr val="3C40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80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Stimulation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54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Stimulation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1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Stimulation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33027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405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B8C459-3584-3A6E-9A47-45A147A13633}"/>
              </a:ext>
            </a:extLst>
          </p:cNvPr>
          <p:cNvSpPr/>
          <p:nvPr/>
        </p:nvSpPr>
        <p:spPr>
          <a:xfrm>
            <a:off x="2864771" y="2516859"/>
            <a:ext cx="240846" cy="240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D6FF18A-449F-DCCB-0EB9-8E1E91D8814D}"/>
              </a:ext>
            </a:extLst>
          </p:cNvPr>
          <p:cNvSpPr/>
          <p:nvPr/>
        </p:nvSpPr>
        <p:spPr>
          <a:xfrm>
            <a:off x="2864771" y="2882822"/>
            <a:ext cx="240846" cy="2408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A20508CC-124E-BB4B-466A-5DE5B014132F}"/>
              </a:ext>
            </a:extLst>
          </p:cNvPr>
          <p:cNvSpPr/>
          <p:nvPr/>
        </p:nvSpPr>
        <p:spPr>
          <a:xfrm>
            <a:off x="2845503" y="3275473"/>
            <a:ext cx="279382" cy="24084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8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37834-3966-F803-1058-4FFA6300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13CFB-089F-D2A9-0E34-7454C9AB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BEB62-832F-8905-C2DB-CF97A523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n-ea"/>
              </a:rPr>
              <a:t>Matlab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erp_analysis_with_eeglab.m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en-US" altLang="ko-KR" dirty="0">
                <a:latin typeface="+mn-ea"/>
              </a:rPr>
              <a:t>EEGLAB</a:t>
            </a:r>
            <a:r>
              <a:rPr lang="ko-KR" altLang="en-US" dirty="0">
                <a:latin typeface="+mn-ea"/>
              </a:rPr>
              <a:t> 실행 및 파일 로드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Bandpass filtering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76CB-542A-F2DA-C9A4-7A74B408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6FC6EE-3AAC-697B-ED74-D4C90859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89155"/>
          <a:stretch>
            <a:fillRect/>
          </a:stretch>
        </p:blipFill>
        <p:spPr>
          <a:xfrm>
            <a:off x="1287868" y="2463914"/>
            <a:ext cx="9761132" cy="669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20B12B-FCD3-8A89-03D9-1166A7FC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9" b="79183"/>
          <a:stretch>
            <a:fillRect/>
          </a:stretch>
        </p:blipFill>
        <p:spPr>
          <a:xfrm>
            <a:off x="1287868" y="3984740"/>
            <a:ext cx="9761132" cy="5810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564D86-1C02-36A5-BAD6-1C2F7CA44CDA}"/>
              </a:ext>
            </a:extLst>
          </p:cNvPr>
          <p:cNvSpPr/>
          <p:nvPr/>
        </p:nvSpPr>
        <p:spPr>
          <a:xfrm>
            <a:off x="2768238" y="2719253"/>
            <a:ext cx="5042261" cy="23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FB77D-541F-7549-BADC-EE4C6ABF2C25}"/>
              </a:ext>
            </a:extLst>
          </p:cNvPr>
          <p:cNvSpPr txBox="1"/>
          <p:nvPr/>
        </p:nvSpPr>
        <p:spPr>
          <a:xfrm>
            <a:off x="6657975" y="23015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파일 이름으로 설정</a:t>
            </a:r>
          </a:p>
        </p:txBody>
      </p:sp>
    </p:spTree>
    <p:extLst>
      <p:ext uri="{BB962C8B-B14F-4D97-AF65-F5344CB8AC3E}">
        <p14:creationId xmlns:p14="http://schemas.microsoft.com/office/powerpoint/2010/main" val="254967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8CDE-7EE0-4213-08C0-7ADA25E5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8628B-B795-4D36-019C-10829903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05B3D-AE26-FD54-981A-6F28B2FE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n-ea"/>
              </a:rPr>
              <a:t>Matlab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erp_analysis_with_eeglab.m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en-US" altLang="ko-KR" dirty="0" err="1">
                <a:latin typeface="+mn-ea"/>
              </a:rPr>
              <a:t>Epoching</a:t>
            </a:r>
            <a:r>
              <a:rPr lang="en-US" altLang="ko-KR" dirty="0">
                <a:latin typeface="+mn-ea"/>
              </a:rPr>
              <a:t> &amp; baseline removal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48ADC-6162-04BD-587F-551B3DB4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01F45-F602-8D01-D8EC-E425B03F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17" b="13690"/>
          <a:stretch>
            <a:fillRect/>
          </a:stretch>
        </p:blipFill>
        <p:spPr>
          <a:xfrm>
            <a:off x="1287868" y="2247900"/>
            <a:ext cx="9761132" cy="403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CE05D5-B052-FF42-24C3-5A8789EBB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84" y="5395717"/>
            <a:ext cx="2472416" cy="9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A485-D7E4-03F0-4EB7-D0EBCA37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2EDBC-E22C-C2DE-7D3B-1BFFAAAE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9E49A-AC1F-ACDD-9BB6-D29895A08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3849"/>
            <a:ext cx="10515600" cy="470870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n-ea"/>
              </a:rPr>
              <a:t>Matlab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erp_analysis_with_eeglab.m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en-US" altLang="ko-KR" dirty="0">
                <a:latin typeface="+mn-ea"/>
              </a:rPr>
              <a:t>Compare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ERP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78A6F-703F-F258-1DA7-9D4586AA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8283-F465-4937-ADA9-D758E086B1E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01755-590E-2062-C436-4BE9EBA1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837" b="2840"/>
          <a:stretch>
            <a:fillRect/>
          </a:stretch>
        </p:blipFill>
        <p:spPr>
          <a:xfrm>
            <a:off x="1287868" y="2308760"/>
            <a:ext cx="9761132" cy="513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E1C009-A3A7-6163-7C36-B92FF4F0C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84" y="5395717"/>
            <a:ext cx="2472416" cy="991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43176B-B2F9-038E-5DE9-22A5192B5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68" y="2919594"/>
            <a:ext cx="7288716" cy="31157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2291D6-1C5E-2A05-4F7D-45527DC5BFFB}"/>
              </a:ext>
            </a:extLst>
          </p:cNvPr>
          <p:cNvSpPr/>
          <p:nvPr/>
        </p:nvSpPr>
        <p:spPr>
          <a:xfrm>
            <a:off x="4288792" y="3518619"/>
            <a:ext cx="2216784" cy="23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58D6E-B258-2A70-80CF-FC948791010B}"/>
              </a:ext>
            </a:extLst>
          </p:cNvPr>
          <p:cNvSpPr txBox="1"/>
          <p:nvPr/>
        </p:nvSpPr>
        <p:spPr>
          <a:xfrm>
            <a:off x="4289905" y="314928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비교 할 데이터 셋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09F42A-94F0-7640-C29E-C8EA388F9E8C}"/>
              </a:ext>
            </a:extLst>
          </p:cNvPr>
          <p:cNvSpPr/>
          <p:nvPr/>
        </p:nvSpPr>
        <p:spPr>
          <a:xfrm>
            <a:off x="6505576" y="3518619"/>
            <a:ext cx="1438274" cy="23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A8C6A-8B47-2992-D8E6-4B7DCC8C28E9}"/>
              </a:ext>
            </a:extLst>
          </p:cNvPr>
          <p:cNvSpPr txBox="1"/>
          <p:nvPr/>
        </p:nvSpPr>
        <p:spPr>
          <a:xfrm>
            <a:off x="8040249" y="342900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체크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6A1BA-ABB1-6661-D8E1-FAF45651F3AF}"/>
              </a:ext>
            </a:extLst>
          </p:cNvPr>
          <p:cNvSpPr txBox="1"/>
          <p:nvPr/>
        </p:nvSpPr>
        <p:spPr>
          <a:xfrm>
            <a:off x="5197928" y="548003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+1 </a:t>
            </a:r>
            <a:r>
              <a:rPr lang="ko-KR" altLang="en-US" dirty="0">
                <a:solidFill>
                  <a:srgbClr val="FF0000"/>
                </a:solidFill>
              </a:rPr>
              <a:t>로 변경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4FDD3-5741-BBFE-BB5F-31C5F4ED3174}"/>
              </a:ext>
            </a:extLst>
          </p:cNvPr>
          <p:cNvSpPr/>
          <p:nvPr/>
        </p:nvSpPr>
        <p:spPr>
          <a:xfrm>
            <a:off x="4288792" y="5246230"/>
            <a:ext cx="2216784" cy="23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0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에스코어 드림 5 Medium"/>
        <a:ea typeface="에스코어 드림 5 Medium"/>
        <a:cs typeface=""/>
      </a:majorFont>
      <a:minorFont>
        <a:latin typeface="나눔스퀘어_ac Bold"/>
        <a:ea typeface="나눔스퀘어_ac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34479</TotalTime>
  <Words>233</Words>
  <Application>Microsoft Office PowerPoint</Application>
  <PresentationFormat>와이드스크린</PresentationFormat>
  <Paragraphs>78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에스코어 드림 5 Medium</vt:lpstr>
      <vt:lpstr>맑은 고딕</vt:lpstr>
      <vt:lpstr>나눔스퀘어_ac Bold</vt:lpstr>
      <vt:lpstr>에스코어 드림 6 Bold</vt:lpstr>
      <vt:lpstr>Arial</vt:lpstr>
      <vt:lpstr>Office 테마</vt:lpstr>
      <vt:lpstr>ERP with openvibe</vt:lpstr>
      <vt:lpstr>ERP paradigm</vt:lpstr>
      <vt:lpstr>ERP paradigm</vt:lpstr>
      <vt:lpstr>ERP paradigm</vt:lpstr>
      <vt:lpstr>ERP openVibe</vt:lpstr>
      <vt:lpstr>Analysis</vt:lpstr>
      <vt:lpstr>Analysis</vt:lpstr>
      <vt:lpstr>Analysis</vt:lpstr>
      <vt:lpstr>Analysis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상용 EEG 장비를 통한 우울증 판별 시스템 구축</dc:title>
  <dc:creator>YE Lee</dc:creator>
  <cp:lastModifiedBy>YE Lee</cp:lastModifiedBy>
  <cp:revision>325</cp:revision>
  <cp:lastPrinted>2025-06-17T05:08:53Z</cp:lastPrinted>
  <dcterms:created xsi:type="dcterms:W3CDTF">2025-05-13T07:50:15Z</dcterms:created>
  <dcterms:modified xsi:type="dcterms:W3CDTF">2025-08-11T06:10:30Z</dcterms:modified>
</cp:coreProperties>
</file>